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18"/>
  </p:notesMasterIdLst>
  <p:sldIdLst>
    <p:sldId id="316" r:id="rId5"/>
    <p:sldId id="320" r:id="rId6"/>
    <p:sldId id="327" r:id="rId7"/>
    <p:sldId id="340" r:id="rId8"/>
    <p:sldId id="321" r:id="rId9"/>
    <p:sldId id="331" r:id="rId10"/>
    <p:sldId id="330" r:id="rId11"/>
    <p:sldId id="333" r:id="rId12"/>
    <p:sldId id="334" r:id="rId13"/>
    <p:sldId id="335" r:id="rId14"/>
    <p:sldId id="338" r:id="rId15"/>
    <p:sldId id="339" r:id="rId16"/>
    <p:sldId id="3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61692" autoAdjust="0"/>
  </p:normalViewPr>
  <p:slideViewPr>
    <p:cSldViewPr snapToGrid="0">
      <p:cViewPr varScale="1">
        <p:scale>
          <a:sx n="70" d="100"/>
          <a:sy n="70" d="100"/>
        </p:scale>
        <p:origin x="3222" y="66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Hello</a:t>
            </a: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Welcome to the video based retail store shelf monitoring</a:t>
            </a: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My name is Mamoun Alghaslan, and I am delighted to show you our Shelf Monitoring System, which I worked on with my team mate Khaled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Almutairy</a:t>
            </a:r>
            <a:endParaRPr lang="en-US" sz="1800" kern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+mn-ea"/>
              <a:cs typeface="+mn-cs"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endParaRPr lang="en-GB" dirty="0">
              <a:effectLst/>
            </a:endParaRPr>
          </a:p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This project is prepared as part of the requirements for the ICS-619 for the professional master in artificial intelligence from KFUPM with the mentorship of Dr.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Elsayed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Elalfy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and Dr.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AbdulJabbar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Siddiqi.</a:t>
            </a:r>
            <a:endParaRPr lang="en-GB" dirty="0">
              <a:effectLst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5623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a screen shot of the prototype.</a:t>
            </a:r>
          </a:p>
          <a:p>
            <a:endParaRPr lang="en-US" dirty="0"/>
          </a:p>
          <a:p>
            <a:r>
              <a:rPr lang="en-US" dirty="0"/>
              <a:t>The user is able to upload a photo and send it to the server, or capture a photo using a camera.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colcusion</a:t>
            </a:r>
            <a:r>
              <a:rPr lang="en-US" dirty="0"/>
              <a:t>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904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We Collected and labelled a new dataset from Danube supermarket for Out-Of-Stock (OOS) and product misplacement (MIS).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Fine-tuned an existing model and achieved mean Average Precision (</a:t>
            </a:r>
            <a:r>
              <a:rPr lang="en-US" dirty="0" err="1"/>
              <a:t>mAP</a:t>
            </a:r>
            <a:r>
              <a:rPr lang="en-US" dirty="0"/>
              <a:t>) of 0.882 for MIS and 0.995 for OOS.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preliminary prototype of the Video-based Retail Store Shelf Monitoring System (SMS) using deep learning as a proof-of-concept.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dirty="0"/>
              <a:t>For future work,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28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We will focus on Real-world testing in a supermarket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continue refining accuracy by expanding the dataset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Also Scaling the system to include multiple IP-cameras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And Exploring multiple broadcasting services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20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you very much for your time</a:t>
            </a:r>
          </a:p>
          <a:p>
            <a:endParaRPr lang="en-US" dirty="0"/>
          </a:p>
          <a:p>
            <a:r>
              <a:rPr lang="en-US" dirty="0"/>
              <a:t>We hope this project will become marketable and useful in the near future.</a:t>
            </a:r>
          </a:p>
          <a:p>
            <a:endParaRPr lang="en-US" dirty="0"/>
          </a:p>
          <a:p>
            <a:r>
              <a:rPr lang="en-US" dirty="0"/>
              <a:t>Have a </a:t>
            </a:r>
            <a:r>
              <a:rPr lang="en-US"/>
              <a:t>great day.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has been recent trends in retail that focused on AI-Powered shopping experience, such as </a:t>
            </a:r>
            <a:r>
              <a:rPr lang="en-GB" dirty="0"/>
              <a:t>Amazon Go, </a:t>
            </a:r>
            <a:r>
              <a:rPr lang="en-GB" dirty="0" err="1"/>
              <a:t>Grabango</a:t>
            </a:r>
            <a:r>
              <a:rPr lang="en-GB" dirty="0"/>
              <a:t>, and Walmart’s Intelligent Retail Lab</a:t>
            </a:r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Our proposed projects aims to build a robust Shelf-Monitoring-System (SMS) to tackle Out-of-Stock (OOS) and Misplaced (MIS) items.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The system has a few key components, starting with a sliding camera system that would be mounted on the opposing sides of shelves, connected to a web server that hosts a detection model, and a notification system that can provide real-time updates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Before going into more details, let’s quickly go over some existing solutions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2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than the multi-sensor solutions, there have been some deep learning methods such as “faster R-CNN”,</a:t>
            </a:r>
          </a:p>
          <a:p>
            <a:r>
              <a:rPr lang="en-US" dirty="0"/>
              <a:t>Which is a </a:t>
            </a:r>
            <a:r>
              <a:rPr lang="en-GB" sz="1200" dirty="0"/>
              <a:t>two-stage architecture, first generating region proposals and then predicting class labels, and bounding box coordinates.</a:t>
            </a:r>
          </a:p>
          <a:p>
            <a:r>
              <a:rPr lang="en-GB" sz="1200" dirty="0"/>
              <a:t>It is Generally slower due to its two-stage process</a:t>
            </a:r>
          </a:p>
          <a:p>
            <a:endParaRPr lang="en-GB" sz="1200" dirty="0"/>
          </a:p>
          <a:p>
            <a:r>
              <a:rPr lang="en-GB" sz="1200" dirty="0"/>
              <a:t>Another approach which we developed on is the You Only Look Once framework, YOLO, which is:</a:t>
            </a:r>
          </a:p>
          <a:p>
            <a:r>
              <a:rPr lang="en-GB" sz="1200" dirty="0"/>
              <a:t>A single-stage architecture, simultaneously predicting class probabilities and bounding box coordinates in one pass through the network.</a:t>
            </a:r>
          </a:p>
          <a:p>
            <a:r>
              <a:rPr lang="en-GB" sz="1200" dirty="0"/>
              <a:t>It is known for its real-time object detection capabilities, achieving faster inference speeds.</a:t>
            </a:r>
          </a:p>
          <a:p>
            <a:endParaRPr lang="en-GB" sz="1200" dirty="0"/>
          </a:p>
          <a:p>
            <a:r>
              <a:rPr lang="en-GB" sz="1200" dirty="0"/>
              <a:t>Other methods such as the classical methods of statistical analysis and basic machine learning do not generalize well when applied to new environments.</a:t>
            </a:r>
          </a:p>
          <a:p>
            <a:endParaRPr lang="en-GB" sz="1200" dirty="0"/>
          </a:p>
          <a:p>
            <a:r>
              <a:rPr lang="en-GB" sz="1200" dirty="0"/>
              <a:t>Depth estimation methods are successful but fail to detect product misplacement since it lacks the visual classification of object.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31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more about our solution.</a:t>
            </a:r>
          </a:p>
          <a:p>
            <a:endParaRPr lang="en-US" dirty="0"/>
          </a:p>
          <a:p>
            <a:r>
              <a:rPr lang="en-US" dirty="0"/>
              <a:t>The basic idea is as follows:</a:t>
            </a:r>
          </a:p>
          <a:p>
            <a:pPr marL="228600" indent="-228600">
              <a:buAutoNum type="arabicPeriod"/>
            </a:pPr>
            <a:r>
              <a:rPr lang="en-US" dirty="0"/>
              <a:t>Cameras are installed on</a:t>
            </a:r>
          </a:p>
          <a:p>
            <a:pPr marL="228600" indent="-228600">
              <a:buAutoNum type="arabicPeriod"/>
            </a:pPr>
            <a:r>
              <a:rPr lang="en-US" dirty="0"/>
              <a:t>sliding rails in front of</a:t>
            </a:r>
          </a:p>
          <a:p>
            <a:pPr marL="228600" indent="-228600">
              <a:buAutoNum type="arabicPeriod"/>
            </a:pPr>
            <a:r>
              <a:rPr lang="en-US" dirty="0"/>
              <a:t>the shelves.</a:t>
            </a:r>
          </a:p>
          <a:p>
            <a:pPr marL="228600" indent="-228600">
              <a:buAutoNum type="arabicPeriod"/>
            </a:pPr>
            <a:r>
              <a:rPr lang="en-US" dirty="0"/>
              <a:t>The cameras are connected using </a:t>
            </a:r>
            <a:r>
              <a:rPr lang="en-US" dirty="0" err="1"/>
              <a:t>wifi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To a web server, which hosts</a:t>
            </a:r>
          </a:p>
          <a:p>
            <a:pPr marL="228600" indent="-228600">
              <a:buAutoNum type="arabicPeriod"/>
            </a:pPr>
            <a:r>
              <a:rPr lang="en-US" dirty="0"/>
              <a:t>The object detection model.</a:t>
            </a:r>
          </a:p>
          <a:p>
            <a:pPr marL="228600" indent="-228600">
              <a:buAutoNum type="arabicPeriod"/>
            </a:pPr>
            <a:r>
              <a:rPr lang="en-US" dirty="0"/>
              <a:t>The application can be used by admins to</a:t>
            </a:r>
          </a:p>
          <a:p>
            <a:pPr marL="228600" indent="-228600">
              <a:buAutoNum type="arabicPeriod"/>
            </a:pPr>
            <a:r>
              <a:rPr lang="en-US" dirty="0"/>
              <a:t>manage the database,</a:t>
            </a:r>
          </a:p>
          <a:p>
            <a:pPr marL="228600" indent="-228600">
              <a:buAutoNum type="arabicPeriod"/>
            </a:pPr>
            <a:r>
              <a:rPr lang="en-US" dirty="0"/>
              <a:t>As well as the broadcasting service that will</a:t>
            </a:r>
          </a:p>
          <a:p>
            <a:pPr marL="228600" indent="-228600">
              <a:buAutoNum type="arabicPeriod"/>
            </a:pPr>
            <a:r>
              <a:rPr lang="en-US" dirty="0"/>
              <a:t>Notify the on-floor employees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 our prototype, we: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Collected &amp; labelled images</a:t>
            </a:r>
            <a:r>
              <a:rPr lang="en-GB" dirty="0"/>
              <a:t> from Danube supermarket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Experimented</a:t>
            </a:r>
            <a:r>
              <a:rPr lang="en-GB" dirty="0"/>
              <a:t> </a:t>
            </a:r>
            <a:r>
              <a:rPr lang="en-GB" b="1" dirty="0"/>
              <a:t>with YOLO </a:t>
            </a:r>
            <a:r>
              <a:rPr lang="en-GB" dirty="0"/>
              <a:t>v5 and v7, &amp; Fine-tuned v8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Built a simple web interface </a:t>
            </a:r>
            <a:r>
              <a:rPr lang="en-GB" dirty="0"/>
              <a:t>to the object detection model </a:t>
            </a:r>
          </a:p>
          <a:p>
            <a:endParaRPr lang="en-GB" dirty="0"/>
          </a:p>
          <a:p>
            <a:r>
              <a:rPr lang="en-GB" dirty="0"/>
              <a:t>For Data collection,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884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visited the Danube supermarket in </a:t>
            </a:r>
            <a:r>
              <a:rPr lang="en-US" dirty="0" err="1"/>
              <a:t>AlKhobar</a:t>
            </a:r>
            <a:r>
              <a:rPr lang="en-US" dirty="0"/>
              <a:t>, and using a mobile phone fixed on a tripod, we sampled five shelves which had a total of about 150 products.</a:t>
            </a:r>
          </a:p>
          <a:p>
            <a:endParaRPr lang="en-US" dirty="0"/>
          </a:p>
          <a:p>
            <a:r>
              <a:rPr lang="en-GB" dirty="0"/>
              <a:t>Each product was removed to simulate OOS situations, and 32 product were moved around five times to simulate product misplacement</a:t>
            </a:r>
          </a:p>
          <a:p>
            <a:endParaRPr lang="en-GB" dirty="0"/>
          </a:p>
          <a:p>
            <a:r>
              <a:rPr lang="en-GB" dirty="0"/>
              <a:t>A total of 310 images were collected and labelled using </a:t>
            </a:r>
            <a:r>
              <a:rPr lang="en-GB" dirty="0" err="1"/>
              <a:t>Roboflow</a:t>
            </a:r>
            <a:endParaRPr lang="en-GB" dirty="0"/>
          </a:p>
          <a:p>
            <a:endParaRPr lang="en-GB" dirty="0"/>
          </a:p>
          <a:p>
            <a:r>
              <a:rPr lang="en-GB" dirty="0"/>
              <a:t>Data set was split 90/5/5% with balanced samples of classes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488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run a few experiments and understand the framework we will use in the system, we experimented with yolo versions 5 and 7.</a:t>
            </a:r>
          </a:p>
          <a:p>
            <a:endParaRPr lang="en-US" dirty="0"/>
          </a:p>
          <a:p>
            <a:r>
              <a:rPr lang="en-GB" dirty="0"/>
              <a:t>Yolov5 did not perform well, and took more than 5 hours to train on a quadro-P6000 GPU.  V7 had impressive results, but had a weakness distinguishing misplaced items.</a:t>
            </a:r>
          </a:p>
          <a:p>
            <a:endParaRPr lang="en-GB" dirty="0"/>
          </a:p>
          <a:p>
            <a:r>
              <a:rPr lang="en-GB" dirty="0"/>
              <a:t>Please feel free to pause the video and look at the numbers in details,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079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YoloV8, the model we selected for the system, showed remarkable results. It almost completely correctly detected OOS products, and a solid mAP50 score of 0.88 for misplaced products.</a:t>
            </a:r>
          </a:p>
          <a:p>
            <a:endParaRPr lang="en-US" dirty="0"/>
          </a:p>
          <a:p>
            <a:r>
              <a:rPr lang="en-US" dirty="0"/>
              <a:t>The photo shows a sample with on misplaced item in the middle row to the left, and an OOS product in the bottom row to the right.</a:t>
            </a:r>
          </a:p>
          <a:p>
            <a:endParaRPr lang="en-US" dirty="0"/>
          </a:p>
          <a:p>
            <a:r>
              <a:rPr lang="en-US" dirty="0"/>
              <a:t>After exporting the model weights,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93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started with the system components.</a:t>
            </a:r>
          </a:p>
          <a:p>
            <a:endParaRPr lang="en-US" dirty="0"/>
          </a:p>
          <a:p>
            <a:r>
              <a:rPr lang="en-US" dirty="0"/>
              <a:t>The system comprises of for main parts: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detection model we fine-tuned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Model API, which is a Python + Flask application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IP Cameras which will monitor the shelves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Web Server built using JavaScript Node.js + Express, the web server has three parts: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Web-site server which allows the admins to manage IP camera registry, and the employees that will be notified using the broadcasting service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 Web worker which will periodically take images from all configured cameras for analysis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Broadcasting service</a:t>
            </a:r>
          </a:p>
          <a:p>
            <a:pPr marL="457200" lvl="1" indent="0">
              <a:buFont typeface="+mj-lt"/>
              <a:buNone/>
            </a:pPr>
            <a:endParaRPr lang="en-GB" dirty="0"/>
          </a:p>
          <a:p>
            <a:pPr marL="457200" lvl="1" indent="0">
              <a:buFont typeface="+mj-lt"/>
              <a:buNone/>
            </a:pPr>
            <a:r>
              <a:rPr lang="en-GB" dirty="0"/>
              <a:t>For this prototype, only the middle layer highlighted in blue was implemented.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51AFB1-1A0D-4465-9C69-5C319B14D7B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11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10" Type="http://schemas.microsoft.com/office/2007/relationships/hdphoto" Target="../media/hdphoto1.wdp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13" Type="http://schemas.openxmlformats.org/officeDocument/2006/relationships/image" Target="../media/image18.png"/><Relationship Id="rId18" Type="http://schemas.openxmlformats.org/officeDocument/2006/relationships/image" Target="../media/image23.svg"/><Relationship Id="rId26" Type="http://schemas.openxmlformats.org/officeDocument/2006/relationships/image" Target="../media/image31.sv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17" Type="http://schemas.openxmlformats.org/officeDocument/2006/relationships/image" Target="../media/image22.png"/><Relationship Id="rId25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1.svg"/><Relationship Id="rId20" Type="http://schemas.openxmlformats.org/officeDocument/2006/relationships/image" Target="../media/image25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24" Type="http://schemas.openxmlformats.org/officeDocument/2006/relationships/image" Target="../media/image29.sv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png"/><Relationship Id="rId10" Type="http://schemas.openxmlformats.org/officeDocument/2006/relationships/image" Target="../media/image15.svg"/><Relationship Id="rId19" Type="http://schemas.openxmlformats.org/officeDocument/2006/relationships/image" Target="../media/image24.png"/><Relationship Id="rId4" Type="http://schemas.openxmlformats.org/officeDocument/2006/relationships/image" Target="../media/image9.sv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helves of cleaning products&#10;&#10;Description automatically generated">
            <a:extLst>
              <a:ext uri="{FF2B5EF4-FFF2-40B4-BE49-F238E27FC236}">
                <a16:creationId xmlns:a16="http://schemas.microsoft.com/office/drawing/2014/main" id="{0D1EF9BA-5F19-E6F6-13E1-45012C4361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 t="-1" r="-811" b="-340"/>
          <a:stretch/>
        </p:blipFill>
        <p:spPr>
          <a:xfrm>
            <a:off x="5457024" y="-1421"/>
            <a:ext cx="6891570" cy="6859421"/>
          </a:xfrm>
          <a:prstGeom prst="rect">
            <a:avLst/>
          </a:prstGeom>
        </p:spPr>
      </p:pic>
      <p:pic>
        <p:nvPicPr>
          <p:cNvPr id="20" name="Picture 19" descr="Shelves of cleaning products&#10;&#10;Description automatically generated">
            <a:extLst>
              <a:ext uri="{FF2B5EF4-FFF2-40B4-BE49-F238E27FC236}">
                <a16:creationId xmlns:a16="http://schemas.microsoft.com/office/drawing/2014/main" id="{7A663F12-8DAD-5761-A7C8-D06AF63E79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-1" r="73493" b="60465"/>
          <a:stretch/>
        </p:blipFill>
        <p:spPr>
          <a:xfrm>
            <a:off x="5457025" y="-1420"/>
            <a:ext cx="1812022" cy="2702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000" dirty="0"/>
              <a:t>231-ICS-619 Project</a:t>
            </a:r>
            <a:br>
              <a:rPr lang="en-GB" sz="1000" dirty="0"/>
            </a:br>
            <a:br>
              <a:rPr lang="en-GB" dirty="0"/>
            </a:br>
            <a:r>
              <a:rPr lang="en-GB" dirty="0"/>
              <a:t>Video-based Retail Store Shelf Monitoring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Khaled </a:t>
            </a:r>
            <a:r>
              <a:rPr lang="en-US" dirty="0" err="1"/>
              <a:t>Almutairy</a:t>
            </a:r>
            <a:endParaRPr lang="en-US" dirty="0"/>
          </a:p>
          <a:p>
            <a:pPr algn="ctr"/>
            <a:r>
              <a:rPr lang="en-US" dirty="0"/>
              <a:t>Mamoun Alghaslan</a:t>
            </a:r>
          </a:p>
        </p:txBody>
      </p:sp>
      <p:pic>
        <p:nvPicPr>
          <p:cNvPr id="10" name="Picture Placeholder 9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1CCDB6D5-C83F-70CF-C69C-56DA9E680C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37531" t="33639" r="32271" b="37615"/>
          <a:stretch/>
        </p:blipFill>
        <p:spPr>
          <a:xfrm>
            <a:off x="8021053" y="2293678"/>
            <a:ext cx="2070701" cy="1971413"/>
          </a:xfrm>
          <a:prstGeom prst="rect">
            <a:avLst/>
          </a:prstGeom>
        </p:spPr>
      </p:pic>
      <p:pic>
        <p:nvPicPr>
          <p:cNvPr id="14" name="Picture 13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7A636F1C-CFA7-369E-55A8-C0BA6A593D5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50240" t="16220" r="25728" b="57519"/>
          <a:stretch/>
        </p:blipFill>
        <p:spPr>
          <a:xfrm>
            <a:off x="8875552" y="1098957"/>
            <a:ext cx="1642860" cy="1795245"/>
          </a:xfrm>
          <a:prstGeom prst="rect">
            <a:avLst/>
          </a:prstGeom>
        </p:spPr>
      </p:pic>
      <p:pic>
        <p:nvPicPr>
          <p:cNvPr id="16" name="Picture 15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31EDB308-8277-B333-3B8A-B117805FB5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9759" t="55243" r="43735" b="20091"/>
          <a:stretch/>
        </p:blipFill>
        <p:spPr>
          <a:xfrm>
            <a:off x="7491369" y="3775046"/>
            <a:ext cx="1812022" cy="1686187"/>
          </a:xfrm>
          <a:prstGeom prst="rect">
            <a:avLst/>
          </a:prstGeom>
        </p:spPr>
      </p:pic>
      <p:pic>
        <p:nvPicPr>
          <p:cNvPr id="18" name="Picture 17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50B903A1-018F-9ECD-1537-1B3DB8737E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76547" t="51104"/>
          <a:stretch/>
        </p:blipFill>
        <p:spPr>
          <a:xfrm>
            <a:off x="10687171" y="3510583"/>
            <a:ext cx="1574342" cy="3282192"/>
          </a:xfrm>
          <a:prstGeom prst="rect">
            <a:avLst/>
          </a:prstGeom>
        </p:spPr>
      </p:pic>
      <p:pic>
        <p:nvPicPr>
          <p:cNvPr id="22" name="Picture 21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A5F6FDB8-EC68-A644-4969-93B0E7661F4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70453" r="74521"/>
          <a:stretch/>
        </p:blipFill>
        <p:spPr>
          <a:xfrm>
            <a:off x="5457023" y="4773336"/>
            <a:ext cx="1715980" cy="2019439"/>
          </a:xfrm>
          <a:prstGeom prst="rect">
            <a:avLst/>
          </a:prstGeom>
        </p:spPr>
      </p:pic>
      <p:pic>
        <p:nvPicPr>
          <p:cNvPr id="1026" name="Picture 2" descr="KFUPM &amp; KSA | The Chrystie Lab at KFUPM">
            <a:extLst>
              <a:ext uri="{FF2B5EF4-FFF2-40B4-BE49-F238E27FC236}">
                <a16:creationId xmlns:a16="http://schemas.microsoft.com/office/drawing/2014/main" id="{DAE1D328-652D-80E6-C55B-B7D5D556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51" y="756634"/>
            <a:ext cx="1833474" cy="1833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10</a:t>
            </a:fld>
            <a:endParaRPr lang="en-US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6E14F5E-D2D0-358D-9C04-D26A29CC47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t="4123"/>
          <a:stretch/>
        </p:blipFill>
        <p:spPr>
          <a:xfrm>
            <a:off x="2552380" y="1544533"/>
            <a:ext cx="7087239" cy="4811817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28749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Collected and labelled a new dataset from Danube supermarket for Out-Of-Stock (OOS) and product misplacement (MIS).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Fine-tuned an existing model and achieved mean Average Precision (</a:t>
            </a:r>
            <a:r>
              <a:rPr lang="en-US" dirty="0" err="1"/>
              <a:t>mAP</a:t>
            </a:r>
            <a:r>
              <a:rPr lang="en-US" dirty="0"/>
              <a:t>) of 0.882 for MIS and 0.995 for OOS.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preliminary prototype of the Video-based Retail Store Shelf Monitoring System (SMS) using deep learning as a proof-of-concept.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31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Real-world testing in a supermarket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Refining accuracy by expanding the dataset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Scaling the system to include multiple IP-cameras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Exploring broadcasting services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0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06D5F1F-D562-439A-90CF-588150E7027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13" name="Picture Placeholder 12" descr="Aerial view of a container ship">
            <a:extLst>
              <a:ext uri="{FF2B5EF4-FFF2-40B4-BE49-F238E27FC236}">
                <a16:creationId xmlns:a16="http://schemas.microsoft.com/office/drawing/2014/main" id="{0E3104C5-82CF-4912-8A3A-ABB23851C6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003" y="1856226"/>
            <a:ext cx="2040674" cy="2040674"/>
          </a:xfrm>
        </p:spPr>
      </p:pic>
      <p:pic>
        <p:nvPicPr>
          <p:cNvPr id="16" name="Picture Placeholder 15" descr="Aerial view of a container ship">
            <a:extLst>
              <a:ext uri="{FF2B5EF4-FFF2-40B4-BE49-F238E27FC236}">
                <a16:creationId xmlns:a16="http://schemas.microsoft.com/office/drawing/2014/main" id="{0C8862CB-9A0A-41E5-8057-4B02440151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5160" y="0"/>
            <a:ext cx="2866840" cy="2925044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E796413-D756-477E-9170-1EF1E340CB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/>
          <a:lstStyle/>
          <a:p>
            <a:r>
              <a:rPr lang="en-US" dirty="0"/>
              <a:t>Mamoun Alghaslan, Khaled Almutairy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Placeholder 23" descr="Aerial view of a container shipyard">
            <a:extLst>
              <a:ext uri="{FF2B5EF4-FFF2-40B4-BE49-F238E27FC236}">
                <a16:creationId xmlns:a16="http://schemas.microsoft.com/office/drawing/2014/main" id="{BD683070-0B23-4933-B600-3DFACAE556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227" y="3267983"/>
            <a:ext cx="3726773" cy="3590017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C4993C-22B1-4153-9289-D26CFB4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Recent trends in retail focus on </a:t>
            </a:r>
            <a:r>
              <a:rPr lang="en-GB" b="1" dirty="0"/>
              <a:t>AI-Powered</a:t>
            </a:r>
            <a:r>
              <a:rPr lang="en-GB" dirty="0"/>
              <a:t> shops, such as Amazon Go, </a:t>
            </a:r>
            <a:r>
              <a:rPr lang="en-GB" dirty="0" err="1"/>
              <a:t>Grabango</a:t>
            </a:r>
            <a:r>
              <a:rPr lang="en-GB" dirty="0"/>
              <a:t>, and Walmart’s Intelligent Retail Lab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Our proposed projects aims to build a robust </a:t>
            </a:r>
            <a:r>
              <a:rPr lang="en-GB" b="1" dirty="0"/>
              <a:t>Shelf-Monitoring-System </a:t>
            </a:r>
            <a:r>
              <a:rPr lang="en-GB" dirty="0"/>
              <a:t>(</a:t>
            </a:r>
            <a:r>
              <a:rPr lang="en-GB" b="1" dirty="0"/>
              <a:t>SMS</a:t>
            </a:r>
            <a:r>
              <a:rPr lang="en-GB" dirty="0"/>
              <a:t>) to tackle </a:t>
            </a:r>
            <a:r>
              <a:rPr lang="en-GB" b="1" dirty="0"/>
              <a:t>Out-of-Stock</a:t>
            </a:r>
            <a:r>
              <a:rPr lang="en-GB" dirty="0"/>
              <a:t> (</a:t>
            </a:r>
            <a:r>
              <a:rPr lang="en-GB" b="1" dirty="0"/>
              <a:t>OOS</a:t>
            </a:r>
            <a:r>
              <a:rPr lang="en-GB" dirty="0"/>
              <a:t>) and </a:t>
            </a:r>
            <a:r>
              <a:rPr lang="en-GB" b="1" dirty="0"/>
              <a:t>Misplaced</a:t>
            </a:r>
            <a:r>
              <a:rPr lang="en-GB" dirty="0"/>
              <a:t> (</a:t>
            </a:r>
            <a:r>
              <a:rPr lang="en-GB" b="1" dirty="0"/>
              <a:t>MIS</a:t>
            </a:r>
            <a:r>
              <a:rPr lang="en-GB" dirty="0"/>
              <a:t>) items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Key components include a sliding </a:t>
            </a:r>
            <a:r>
              <a:rPr lang="en-GB" b="1" dirty="0"/>
              <a:t>camera</a:t>
            </a:r>
            <a:r>
              <a:rPr lang="en-GB" dirty="0"/>
              <a:t> system mounted on the opposing sides of </a:t>
            </a:r>
            <a:r>
              <a:rPr lang="en-GB" b="1" dirty="0"/>
              <a:t>shelves</a:t>
            </a:r>
            <a:r>
              <a:rPr lang="en-GB" dirty="0"/>
              <a:t>, connected to a </a:t>
            </a:r>
            <a:r>
              <a:rPr lang="en-GB" b="1" dirty="0"/>
              <a:t>web server </a:t>
            </a:r>
            <a:r>
              <a:rPr lang="en-GB" dirty="0"/>
              <a:t>that hosts a </a:t>
            </a:r>
            <a:r>
              <a:rPr lang="en-GB" b="1" dirty="0"/>
              <a:t>detection model</a:t>
            </a:r>
            <a:r>
              <a:rPr lang="en-GB" dirty="0"/>
              <a:t>, and a notification system that can provide </a:t>
            </a:r>
            <a:r>
              <a:rPr lang="en-GB" b="1" dirty="0"/>
              <a:t>real-time updates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683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Existing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Deep Learning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GB" sz="1800" b="1" dirty="0"/>
              <a:t>Faster R-CNN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A two-stage architecture, first generating region proposals and then predicting class labels, and bounding box coordinates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Generally slower due to its two-stage process</a:t>
            </a:r>
          </a:p>
          <a:p>
            <a:pPr>
              <a:lnSpc>
                <a:spcPct val="110000"/>
              </a:lnSpc>
            </a:pPr>
            <a:r>
              <a:rPr lang="en-GB" sz="1800" b="1" dirty="0"/>
              <a:t>YOLO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A single-stage architecture, simultaneously predicting class probabilities and bounding box coordinates in one pass through the network.</a:t>
            </a:r>
          </a:p>
          <a:p>
            <a:pPr lvl="1">
              <a:lnSpc>
                <a:spcPct val="110000"/>
              </a:lnSpc>
            </a:pPr>
            <a:r>
              <a:rPr lang="en-GB" sz="1800" dirty="0"/>
              <a:t>Known for its real-time object detection capabilities, achieving faster inference speeds.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 fontScale="85000" lnSpcReduction="10000"/>
          </a:bodyPr>
          <a:lstStyle/>
          <a:p>
            <a:r>
              <a:rPr lang="en-GB" b="1" dirty="0"/>
              <a:t>Classical Methods</a:t>
            </a:r>
          </a:p>
          <a:p>
            <a:pPr lvl="1"/>
            <a:r>
              <a:rPr lang="en-GB" dirty="0"/>
              <a:t>Do not generalize well when applied to new environments.</a:t>
            </a:r>
          </a:p>
          <a:p>
            <a:r>
              <a:rPr lang="en-GB" b="1" dirty="0"/>
              <a:t>Depth Estimation Method</a:t>
            </a:r>
          </a:p>
          <a:p>
            <a:pPr lvl="1"/>
            <a:r>
              <a:rPr lang="en-GB" dirty="0"/>
              <a:t>Fail to detect product misplacement</a:t>
            </a:r>
          </a:p>
          <a:p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6958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02880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1" name="Graphic 10" descr="Security camera with solid fill">
            <a:extLst>
              <a:ext uri="{FF2B5EF4-FFF2-40B4-BE49-F238E27FC236}">
                <a16:creationId xmlns:a16="http://schemas.microsoft.com/office/drawing/2014/main" id="{F7A4019D-297B-6AB5-BF34-CE0DA3FE8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858319" y="1743499"/>
            <a:ext cx="914400" cy="914400"/>
          </a:xfrm>
          <a:prstGeom prst="rect">
            <a:avLst/>
          </a:prstGeom>
        </p:spPr>
      </p:pic>
      <p:pic>
        <p:nvPicPr>
          <p:cNvPr id="13" name="Graphic 12" descr="Abacus with solid fill">
            <a:extLst>
              <a:ext uri="{FF2B5EF4-FFF2-40B4-BE49-F238E27FC236}">
                <a16:creationId xmlns:a16="http://schemas.microsoft.com/office/drawing/2014/main" id="{1CC3FFC1-1796-5D5E-B68A-080D6B0125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8018" y="747211"/>
            <a:ext cx="914400" cy="914400"/>
          </a:xfrm>
          <a:prstGeom prst="rect">
            <a:avLst/>
          </a:prstGeom>
        </p:spPr>
      </p:pic>
      <p:pic>
        <p:nvPicPr>
          <p:cNvPr id="15" name="Graphic 14" descr="Abacus with solid fill">
            <a:extLst>
              <a:ext uri="{FF2B5EF4-FFF2-40B4-BE49-F238E27FC236}">
                <a16:creationId xmlns:a16="http://schemas.microsoft.com/office/drawing/2014/main" id="{D3C560B9-21F4-2231-E3AA-0EF98338F3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8376" y="747211"/>
            <a:ext cx="914400" cy="914400"/>
          </a:xfrm>
          <a:prstGeom prst="rect">
            <a:avLst/>
          </a:prstGeom>
        </p:spPr>
      </p:pic>
      <p:pic>
        <p:nvPicPr>
          <p:cNvPr id="19" name="Graphic 18" descr="Wi-Fi with solid fill">
            <a:extLst>
              <a:ext uri="{FF2B5EF4-FFF2-40B4-BE49-F238E27FC236}">
                <a16:creationId xmlns:a16="http://schemas.microsoft.com/office/drawing/2014/main" id="{A8B7BFCF-3027-07F7-D0DF-E47C89166C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38539" y="3496285"/>
            <a:ext cx="914400" cy="914400"/>
          </a:xfrm>
          <a:prstGeom prst="rect">
            <a:avLst/>
          </a:prstGeom>
        </p:spPr>
      </p:pic>
      <p:pic>
        <p:nvPicPr>
          <p:cNvPr id="21" name="Graphic 20" descr="Wireless router outline">
            <a:extLst>
              <a:ext uri="{FF2B5EF4-FFF2-40B4-BE49-F238E27FC236}">
                <a16:creationId xmlns:a16="http://schemas.microsoft.com/office/drawing/2014/main" id="{547745A8-ED8B-89F1-A45D-B77D7D3508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9843" y="646275"/>
            <a:ext cx="1757337" cy="1757337"/>
          </a:xfrm>
          <a:prstGeom prst="rect">
            <a:avLst/>
          </a:prstGeom>
        </p:spPr>
      </p:pic>
      <p:pic>
        <p:nvPicPr>
          <p:cNvPr id="29" name="Graphic 28" descr="Server with solid fill">
            <a:extLst>
              <a:ext uri="{FF2B5EF4-FFF2-40B4-BE49-F238E27FC236}">
                <a16:creationId xmlns:a16="http://schemas.microsoft.com/office/drawing/2014/main" id="{EE37101C-5F94-2592-FDDB-F2D960041FE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72350" y="2779400"/>
            <a:ext cx="1433769" cy="1433769"/>
          </a:xfrm>
          <a:prstGeom prst="rect">
            <a:avLst/>
          </a:prstGeom>
        </p:spPr>
      </p:pic>
      <p:pic>
        <p:nvPicPr>
          <p:cNvPr id="32" name="Graphic 31" descr="Abacus with solid fill">
            <a:extLst>
              <a:ext uri="{FF2B5EF4-FFF2-40B4-BE49-F238E27FC236}">
                <a16:creationId xmlns:a16="http://schemas.microsoft.com/office/drawing/2014/main" id="{E2047AA1-A0DB-004D-391F-B0702DB01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1339" y="747211"/>
            <a:ext cx="914400" cy="914400"/>
          </a:xfrm>
          <a:prstGeom prst="rect">
            <a:avLst/>
          </a:prstGeom>
        </p:spPr>
      </p:pic>
      <p:pic>
        <p:nvPicPr>
          <p:cNvPr id="33" name="Graphic 32" descr="Abacus with solid fill">
            <a:extLst>
              <a:ext uri="{FF2B5EF4-FFF2-40B4-BE49-F238E27FC236}">
                <a16:creationId xmlns:a16="http://schemas.microsoft.com/office/drawing/2014/main" id="{A9B8D98F-CA1D-8A6D-AB56-78572B50C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1697" y="747211"/>
            <a:ext cx="914400" cy="914400"/>
          </a:xfrm>
          <a:prstGeom prst="rect">
            <a:avLst/>
          </a:prstGeom>
        </p:spPr>
      </p:pic>
      <p:pic>
        <p:nvPicPr>
          <p:cNvPr id="34" name="Graphic 33" descr="Abacus with solid fill">
            <a:extLst>
              <a:ext uri="{FF2B5EF4-FFF2-40B4-BE49-F238E27FC236}">
                <a16:creationId xmlns:a16="http://schemas.microsoft.com/office/drawing/2014/main" id="{E009DED3-4E06-62FB-4BC8-EFFAC21E6B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7364" y="747211"/>
            <a:ext cx="914400" cy="914400"/>
          </a:xfrm>
          <a:prstGeom prst="rect">
            <a:avLst/>
          </a:prstGeom>
        </p:spPr>
      </p:pic>
      <p:pic>
        <p:nvPicPr>
          <p:cNvPr id="35" name="Graphic 34" descr="Abacus with solid fill">
            <a:extLst>
              <a:ext uri="{FF2B5EF4-FFF2-40B4-BE49-F238E27FC236}">
                <a16:creationId xmlns:a16="http://schemas.microsoft.com/office/drawing/2014/main" id="{844A0EB0-07D3-5703-5E3D-F3F990567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7722" y="747211"/>
            <a:ext cx="914400" cy="914400"/>
          </a:xfrm>
          <a:prstGeom prst="rect">
            <a:avLst/>
          </a:prstGeom>
        </p:spPr>
      </p:pic>
      <p:pic>
        <p:nvPicPr>
          <p:cNvPr id="36" name="Graphic 35" descr="Abacus with solid fill">
            <a:extLst>
              <a:ext uri="{FF2B5EF4-FFF2-40B4-BE49-F238E27FC236}">
                <a16:creationId xmlns:a16="http://schemas.microsoft.com/office/drawing/2014/main" id="{BD0A6E74-0A61-6107-07BC-D86F7B1C4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48018" y="5211918"/>
            <a:ext cx="914400" cy="914400"/>
          </a:xfrm>
          <a:prstGeom prst="rect">
            <a:avLst/>
          </a:prstGeom>
        </p:spPr>
      </p:pic>
      <p:pic>
        <p:nvPicPr>
          <p:cNvPr id="37" name="Graphic 36" descr="Abacus with solid fill">
            <a:extLst>
              <a:ext uri="{FF2B5EF4-FFF2-40B4-BE49-F238E27FC236}">
                <a16:creationId xmlns:a16="http://schemas.microsoft.com/office/drawing/2014/main" id="{8A2F68BF-CB34-87A1-2956-55781A03F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88376" y="5211918"/>
            <a:ext cx="914400" cy="914400"/>
          </a:xfrm>
          <a:prstGeom prst="rect">
            <a:avLst/>
          </a:prstGeom>
        </p:spPr>
      </p:pic>
      <p:pic>
        <p:nvPicPr>
          <p:cNvPr id="38" name="Graphic 37" descr="Abacus with solid fill">
            <a:extLst>
              <a:ext uri="{FF2B5EF4-FFF2-40B4-BE49-F238E27FC236}">
                <a16:creationId xmlns:a16="http://schemas.microsoft.com/office/drawing/2014/main" id="{D74B7448-21B9-F0B5-9CA8-C15186987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1339" y="5211918"/>
            <a:ext cx="914400" cy="914400"/>
          </a:xfrm>
          <a:prstGeom prst="rect">
            <a:avLst/>
          </a:prstGeom>
        </p:spPr>
      </p:pic>
      <p:pic>
        <p:nvPicPr>
          <p:cNvPr id="39" name="Graphic 38" descr="Abacus with solid fill">
            <a:extLst>
              <a:ext uri="{FF2B5EF4-FFF2-40B4-BE49-F238E27FC236}">
                <a16:creationId xmlns:a16="http://schemas.microsoft.com/office/drawing/2014/main" id="{D2DBF49E-0CD2-BACD-9CAC-1856845869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21697" y="5211918"/>
            <a:ext cx="914400" cy="914400"/>
          </a:xfrm>
          <a:prstGeom prst="rect">
            <a:avLst/>
          </a:prstGeom>
        </p:spPr>
      </p:pic>
      <p:pic>
        <p:nvPicPr>
          <p:cNvPr id="40" name="Graphic 39" descr="Abacus with solid fill">
            <a:extLst>
              <a:ext uri="{FF2B5EF4-FFF2-40B4-BE49-F238E27FC236}">
                <a16:creationId xmlns:a16="http://schemas.microsoft.com/office/drawing/2014/main" id="{D307A73F-AE84-5EC1-6888-14EE7DB919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87364" y="5211918"/>
            <a:ext cx="914400" cy="914400"/>
          </a:xfrm>
          <a:prstGeom prst="rect">
            <a:avLst/>
          </a:prstGeom>
        </p:spPr>
      </p:pic>
      <p:pic>
        <p:nvPicPr>
          <p:cNvPr id="41" name="Graphic 40" descr="Abacus with solid fill">
            <a:extLst>
              <a:ext uri="{FF2B5EF4-FFF2-40B4-BE49-F238E27FC236}">
                <a16:creationId xmlns:a16="http://schemas.microsoft.com/office/drawing/2014/main" id="{ACB07DD0-3E26-5458-2302-951B2B145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27722" y="5211918"/>
            <a:ext cx="914400" cy="91440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3EE2289-08A6-729B-6636-8D8975C8D304}"/>
              </a:ext>
            </a:extLst>
          </p:cNvPr>
          <p:cNvCxnSpPr>
            <a:cxnSpLocks/>
          </p:cNvCxnSpPr>
          <p:nvPr/>
        </p:nvCxnSpPr>
        <p:spPr>
          <a:xfrm>
            <a:off x="6469039" y="2552129"/>
            <a:ext cx="37940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4" name="Graphic 43" descr="Security camera with solid fill">
            <a:extLst>
              <a:ext uri="{FF2B5EF4-FFF2-40B4-BE49-F238E27FC236}">
                <a16:creationId xmlns:a16="http://schemas.microsoft.com/office/drawing/2014/main" id="{94008735-E03A-9B3D-8D93-B8FABA71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8771713" y="4070855"/>
            <a:ext cx="914400" cy="91440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7F0ACA6-F38D-1A42-3A93-DF7860654645}"/>
              </a:ext>
            </a:extLst>
          </p:cNvPr>
          <p:cNvCxnSpPr>
            <a:cxnSpLocks/>
          </p:cNvCxnSpPr>
          <p:nvPr/>
        </p:nvCxnSpPr>
        <p:spPr>
          <a:xfrm>
            <a:off x="6469039" y="4170200"/>
            <a:ext cx="3794077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9" name="Graphic 48" descr="Wi-Fi with solid fill">
            <a:extLst>
              <a:ext uri="{FF2B5EF4-FFF2-40B4-BE49-F238E27FC236}">
                <a16:creationId xmlns:a16="http://schemas.microsoft.com/office/drawing/2014/main" id="{B923902F-1C8F-9C28-D5FD-D64809EBD1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7037520" y="2282586"/>
            <a:ext cx="914400" cy="914400"/>
          </a:xfrm>
          <a:prstGeom prst="rect">
            <a:avLst/>
          </a:prstGeom>
        </p:spPr>
      </p:pic>
      <p:pic>
        <p:nvPicPr>
          <p:cNvPr id="52" name="Graphic 51" descr="Ethernet with solid fill">
            <a:extLst>
              <a:ext uri="{FF2B5EF4-FFF2-40B4-BE49-F238E27FC236}">
                <a16:creationId xmlns:a16="http://schemas.microsoft.com/office/drawing/2014/main" id="{D1B8559B-62EA-4738-C653-D978DEFD646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027409" y="2859221"/>
            <a:ext cx="914400" cy="914400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AB73F562-5423-19C0-0C61-5030936DAC4E}"/>
              </a:ext>
            </a:extLst>
          </p:cNvPr>
          <p:cNvGrpSpPr/>
          <p:nvPr/>
        </p:nvGrpSpPr>
        <p:grpSpPr>
          <a:xfrm>
            <a:off x="5408905" y="758609"/>
            <a:ext cx="929146" cy="929146"/>
            <a:chOff x="4288389" y="935170"/>
            <a:chExt cx="1426818" cy="1426818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F14987A-9C3B-8B49-7760-610C58F0B82B}"/>
                </a:ext>
              </a:extLst>
            </p:cNvPr>
            <p:cNvGrpSpPr/>
            <p:nvPr/>
          </p:nvGrpSpPr>
          <p:grpSpPr>
            <a:xfrm>
              <a:off x="4293575" y="945803"/>
              <a:ext cx="530142" cy="530142"/>
              <a:chOff x="2932008" y="1577690"/>
              <a:chExt cx="914400" cy="914400"/>
            </a:xfrm>
          </p:grpSpPr>
          <p:pic>
            <p:nvPicPr>
              <p:cNvPr id="23" name="Graphic 22" descr="Phone Vibration with solid fill">
                <a:extLst>
                  <a:ext uri="{FF2B5EF4-FFF2-40B4-BE49-F238E27FC236}">
                    <a16:creationId xmlns:a16="http://schemas.microsoft.com/office/drawing/2014/main" id="{7AA0F11C-7F37-E7AE-EBB1-C904B59722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932008" y="157769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25" name="Graphic 24" descr="Ringer outline">
                <a:extLst>
                  <a:ext uri="{FF2B5EF4-FFF2-40B4-BE49-F238E27FC236}">
                    <a16:creationId xmlns:a16="http://schemas.microsoft.com/office/drawing/2014/main" id="{D475B280-9A52-067B-EF0A-A2911C902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1427613">
                <a:off x="3161224" y="1840197"/>
                <a:ext cx="461701" cy="461701"/>
              </a:xfrm>
              <a:prstGeom prst="rect">
                <a:avLst/>
              </a:prstGeom>
            </p:spPr>
          </p:pic>
        </p:grpSp>
        <p:pic>
          <p:nvPicPr>
            <p:cNvPr id="55" name="Graphic 54" descr="Man outline">
              <a:extLst>
                <a:ext uri="{FF2B5EF4-FFF2-40B4-BE49-F238E27FC236}">
                  <a16:creationId xmlns:a16="http://schemas.microsoft.com/office/drawing/2014/main" id="{357F69D1-AACF-9D25-84DB-6C8B9BB70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88389" y="935170"/>
              <a:ext cx="1426818" cy="1426818"/>
            </a:xfrm>
            <a:prstGeom prst="rect">
              <a:avLst/>
            </a:prstGeom>
          </p:spPr>
        </p:pic>
      </p:grpSp>
      <p:pic>
        <p:nvPicPr>
          <p:cNvPr id="57" name="Graphic 56" descr="Person eating with solid fill">
            <a:extLst>
              <a:ext uri="{FF2B5EF4-FFF2-40B4-BE49-F238E27FC236}">
                <a16:creationId xmlns:a16="http://schemas.microsoft.com/office/drawing/2014/main" id="{F741E450-A0BE-3333-CAA5-4A0FD6E2EA1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2352" y="2480409"/>
            <a:ext cx="1872824" cy="1872824"/>
          </a:xfrm>
          <a:prstGeom prst="rect">
            <a:avLst/>
          </a:prstGeom>
        </p:spPr>
      </p:pic>
      <p:pic>
        <p:nvPicPr>
          <p:cNvPr id="27" name="Graphic 26" descr="Database outline">
            <a:extLst>
              <a:ext uri="{FF2B5EF4-FFF2-40B4-BE49-F238E27FC236}">
                <a16:creationId xmlns:a16="http://schemas.microsoft.com/office/drawing/2014/main" id="{65950EED-B6E9-5B2A-E61A-281A8C77D51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053773" y="4469864"/>
            <a:ext cx="1946748" cy="1946748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4D527226-9877-A778-DC52-3EF0EB1051EB}"/>
              </a:ext>
            </a:extLst>
          </p:cNvPr>
          <p:cNvGrpSpPr/>
          <p:nvPr/>
        </p:nvGrpSpPr>
        <p:grpSpPr>
          <a:xfrm>
            <a:off x="10383408" y="5099654"/>
            <a:ext cx="929146" cy="929146"/>
            <a:chOff x="4288389" y="935170"/>
            <a:chExt cx="1426818" cy="1426818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FA21D49-FA65-1923-B5D9-03567C4FA1BE}"/>
                </a:ext>
              </a:extLst>
            </p:cNvPr>
            <p:cNvGrpSpPr/>
            <p:nvPr/>
          </p:nvGrpSpPr>
          <p:grpSpPr>
            <a:xfrm>
              <a:off x="4293575" y="945803"/>
              <a:ext cx="530142" cy="530142"/>
              <a:chOff x="2932008" y="1577690"/>
              <a:chExt cx="914400" cy="914400"/>
            </a:xfrm>
          </p:grpSpPr>
          <p:pic>
            <p:nvPicPr>
              <p:cNvPr id="69" name="Graphic 68" descr="Phone Vibration with solid fill">
                <a:extLst>
                  <a:ext uri="{FF2B5EF4-FFF2-40B4-BE49-F238E27FC236}">
                    <a16:creationId xmlns:a16="http://schemas.microsoft.com/office/drawing/2014/main" id="{A30236B1-D1AA-5C61-B57B-1D0351B9AA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2932008" y="157769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0" name="Graphic 69" descr="Ringer outline">
                <a:extLst>
                  <a:ext uri="{FF2B5EF4-FFF2-40B4-BE49-F238E27FC236}">
                    <a16:creationId xmlns:a16="http://schemas.microsoft.com/office/drawing/2014/main" id="{E9F5CCE3-D459-32D5-4EC0-12E3606919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 rot="1427613">
                <a:off x="3161224" y="1840197"/>
                <a:ext cx="461701" cy="461701"/>
              </a:xfrm>
              <a:prstGeom prst="rect">
                <a:avLst/>
              </a:prstGeom>
            </p:spPr>
          </p:pic>
        </p:grpSp>
        <p:pic>
          <p:nvPicPr>
            <p:cNvPr id="68" name="Graphic 67" descr="Man outline">
              <a:extLst>
                <a:ext uri="{FF2B5EF4-FFF2-40B4-BE49-F238E27FC236}">
                  <a16:creationId xmlns:a16="http://schemas.microsoft.com/office/drawing/2014/main" id="{E7C27D6D-43C8-DE99-E898-6E90A6EC3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288389" y="935170"/>
              <a:ext cx="1426818" cy="1426818"/>
            </a:xfrm>
            <a:prstGeom prst="rect">
              <a:avLst/>
            </a:prstGeom>
          </p:spPr>
        </p:pic>
      </p:grpSp>
      <p:pic>
        <p:nvPicPr>
          <p:cNvPr id="71" name="Graphic 70" descr="Ethernet with solid fill">
            <a:extLst>
              <a:ext uri="{FF2B5EF4-FFF2-40B4-BE49-F238E27FC236}">
                <a16:creationId xmlns:a16="http://schemas.microsoft.com/office/drawing/2014/main" id="{7F0EE9C6-C263-6537-7E43-721DFD1F9C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638539" y="2867959"/>
            <a:ext cx="914400" cy="914400"/>
          </a:xfrm>
          <a:prstGeom prst="rect">
            <a:avLst/>
          </a:prstGeom>
        </p:spPr>
      </p:pic>
      <p:pic>
        <p:nvPicPr>
          <p:cNvPr id="74" name="Graphic 73" descr="Search Inventory outline">
            <a:extLst>
              <a:ext uri="{FF2B5EF4-FFF2-40B4-BE49-F238E27FC236}">
                <a16:creationId xmlns:a16="http://schemas.microsoft.com/office/drawing/2014/main" id="{1BA4606E-C2BF-72AB-2380-6D641FE443B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065166" y="2443447"/>
            <a:ext cx="1946748" cy="1946748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D6A46D0-5289-24CA-8265-1E8CFF0CB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Our solution</a:t>
            </a:r>
          </a:p>
        </p:txBody>
      </p:sp>
    </p:spTree>
    <p:extLst>
      <p:ext uri="{BB962C8B-B14F-4D97-AF65-F5344CB8AC3E}">
        <p14:creationId xmlns:p14="http://schemas.microsoft.com/office/powerpoint/2010/main" val="3900853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/>
          </a:bodyPr>
          <a:lstStyle/>
          <a:p>
            <a:r>
              <a:rPr lang="en-GB" dirty="0"/>
              <a:t>Prototype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Collected &amp; labelled images</a:t>
            </a:r>
            <a:r>
              <a:rPr lang="en-GB" dirty="0"/>
              <a:t> from Danube supermarket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Experimented</a:t>
            </a:r>
            <a:r>
              <a:rPr lang="en-GB" dirty="0"/>
              <a:t> </a:t>
            </a:r>
            <a:r>
              <a:rPr lang="en-GB" b="1" dirty="0"/>
              <a:t>with YOLO </a:t>
            </a:r>
            <a:r>
              <a:rPr lang="en-GB" dirty="0"/>
              <a:t>v5 and v7, &amp; Fine-tuned v8 on the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Built a simple web interface </a:t>
            </a:r>
            <a:r>
              <a:rPr lang="en-GB" dirty="0"/>
              <a:t>to the object detection model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68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Danube Supermarket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GB" dirty="0"/>
              <a:t>Focused on five shelves ~150 products</a:t>
            </a:r>
          </a:p>
          <a:p>
            <a:r>
              <a:rPr lang="en-GB" dirty="0"/>
              <a:t>Each product was removed to simulate OOS, and 32 product were moved around five times to simulate MIS</a:t>
            </a:r>
          </a:p>
          <a:p>
            <a:r>
              <a:rPr lang="en-GB" dirty="0"/>
              <a:t>A total of 310 images were collected and augmented</a:t>
            </a:r>
          </a:p>
          <a:p>
            <a:r>
              <a:rPr lang="en-GB" dirty="0"/>
              <a:t>Data set was split 90/5/5% with balanced samples of classes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4B7196-1CBE-7333-2A82-8BA49C4024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88961" y="1575707"/>
            <a:ext cx="4763251" cy="4613956"/>
          </a:xfrm>
          <a:prstGeom prst="rect">
            <a:avLst/>
          </a:prstGeom>
        </p:spPr>
      </p:pic>
      <p:pic>
        <p:nvPicPr>
          <p:cNvPr id="1026" name="Picture 2" descr="Jobs at Roboflow (S20) | Y Combinator's Work at a Startup">
            <a:extLst>
              <a:ext uri="{FF2B5EF4-FFF2-40B4-BE49-F238E27FC236}">
                <a16:creationId xmlns:a16="http://schemas.microsoft.com/office/drawing/2014/main" id="{684B8242-482A-9C4F-937B-8CA89664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601" y="664300"/>
            <a:ext cx="1615969" cy="91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9130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YOLOv5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YOLOv7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22D30-1AF5-315B-65B7-CF350B9256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097588" y="2821792"/>
            <a:ext cx="5133975" cy="2000250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96F1BC1-CD61-ADC3-14E4-8AFDE2032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31399" y="2830181"/>
            <a:ext cx="5296032" cy="20522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EBBD64-9F18-60B2-3B70-7726F320A31F}"/>
              </a:ext>
            </a:extLst>
          </p:cNvPr>
          <p:cNvSpPr txBox="1"/>
          <p:nvPr/>
        </p:nvSpPr>
        <p:spPr>
          <a:xfrm>
            <a:off x="2197216" y="5820331"/>
            <a:ext cx="778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Paperspace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Notebook, Quadro-P6000 GPU, 5- and 2.5-hours training time respectively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78576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pPr algn="ctr"/>
            <a:r>
              <a:rPr lang="en-US" dirty="0"/>
              <a:t>YOLOv8s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D3F48-170A-67EB-CB3E-5280B973D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9788" y="3019306"/>
            <a:ext cx="5157787" cy="20084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pPr algn="ctr"/>
            <a:r>
              <a:rPr lang="en-US" dirty="0"/>
              <a:t>Results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3D55F6-90A3-30CE-41B7-0F1736113D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706394" y="2398649"/>
            <a:ext cx="4114799" cy="4078277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0B3263-5BDD-EB14-7CAB-6D4B259E928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245" t="63617" r="3394" b="4078"/>
          <a:stretch/>
        </p:blipFill>
        <p:spPr>
          <a:xfrm>
            <a:off x="9384223" y="4971578"/>
            <a:ext cx="1286643" cy="13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9290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135929-F537-3441-7AF6-2FC37DDDE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Detection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API [Python + Flask]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IP Cameras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Server [Node.js + Express]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Web-site server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 worker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Broadcasting service</a:t>
            </a:r>
          </a:p>
        </p:txBody>
      </p:sp>
      <p:pic>
        <p:nvPicPr>
          <p:cNvPr id="7" name="Content Placeholder 16">
            <a:extLst>
              <a:ext uri="{FF2B5EF4-FFF2-40B4-BE49-F238E27FC236}">
                <a16:creationId xmlns:a16="http://schemas.microsoft.com/office/drawing/2014/main" id="{A7075428-0D9D-66A5-4E41-E9F04FE693B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840201"/>
            <a:ext cx="5183188" cy="3014336"/>
          </a:xfrm>
        </p:spPr>
      </p:pic>
    </p:spTree>
    <p:extLst>
      <p:ext uri="{BB962C8B-B14F-4D97-AF65-F5344CB8AC3E}">
        <p14:creationId xmlns:p14="http://schemas.microsoft.com/office/powerpoint/2010/main" val="6184014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606</TotalTime>
  <Words>1410</Words>
  <Application>Microsoft Office PowerPoint</Application>
  <PresentationFormat>Widescreen</PresentationFormat>
  <Paragraphs>194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Univers</vt:lpstr>
      <vt:lpstr>GradientVTI</vt:lpstr>
      <vt:lpstr>231-ICS-619 Project  Video-based Retail Store Shelf Monitoring</vt:lpstr>
      <vt:lpstr>Introduction</vt:lpstr>
      <vt:lpstr>Existing Solutions</vt:lpstr>
      <vt:lpstr>Our solution</vt:lpstr>
      <vt:lpstr>Prototype</vt:lpstr>
      <vt:lpstr>Data Collection</vt:lpstr>
      <vt:lpstr>Experiments</vt:lpstr>
      <vt:lpstr>Model fine-tuning</vt:lpstr>
      <vt:lpstr>System Design</vt:lpstr>
      <vt:lpstr>Prototype</vt:lpstr>
      <vt:lpstr>Conclusion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231-ICS-619 Project  Video-based Retail Store Shelf Monitoring</dc:title>
  <dc:creator>Mamoun Alghaslan</dc:creator>
  <cp:lastModifiedBy>Mamoun Alghaslan</cp:lastModifiedBy>
  <cp:revision>18</cp:revision>
  <dcterms:created xsi:type="dcterms:W3CDTF">2023-12-08T05:56:07Z</dcterms:created>
  <dcterms:modified xsi:type="dcterms:W3CDTF">2023-12-13T15:30:01Z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